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9" r:id="rId2"/>
    <p:sldId id="260" r:id="rId3"/>
    <p:sldId id="261" r:id="rId4"/>
    <p:sldId id="256" r:id="rId5"/>
    <p:sldId id="263" r:id="rId6"/>
    <p:sldId id="262" r:id="rId7"/>
    <p:sldId id="274" r:id="rId8"/>
    <p:sldId id="275" r:id="rId9"/>
    <p:sldId id="257" r:id="rId10"/>
    <p:sldId id="271" r:id="rId11"/>
    <p:sldId id="272" r:id="rId12"/>
    <p:sldId id="273" r:id="rId13"/>
    <p:sldId id="264" r:id="rId14"/>
    <p:sldId id="258" r:id="rId15"/>
    <p:sldId id="265" r:id="rId16"/>
    <p:sldId id="268" r:id="rId17"/>
    <p:sldId id="269" r:id="rId18"/>
    <p:sldId id="270" r:id="rId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13" autoAdjust="0"/>
    <p:restoredTop sz="94660"/>
  </p:normalViewPr>
  <p:slideViewPr>
    <p:cSldViewPr snapToGrid="0" snapToObjects="1">
      <p:cViewPr varScale="1">
        <p:scale>
          <a:sx n="68" d="100"/>
          <a:sy n="68" d="100"/>
        </p:scale>
        <p:origin x="-14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A3C9A-D4B3-A04B-89C8-DC11A4DE63C0}" type="datetimeFigureOut">
              <a:rPr lang="en-US" smtClean="0"/>
              <a:pPr/>
              <a:t>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4E217-146E-9A4A-98E4-98DDC362D94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A3C9A-D4B3-A04B-89C8-DC11A4DE63C0}" type="datetimeFigureOut">
              <a:rPr lang="en-US" smtClean="0"/>
              <a:pPr/>
              <a:t>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4E217-146E-9A4A-98E4-98DDC362D94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A3C9A-D4B3-A04B-89C8-DC11A4DE63C0}" type="datetimeFigureOut">
              <a:rPr lang="en-US" smtClean="0"/>
              <a:pPr/>
              <a:t>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4E217-146E-9A4A-98E4-98DDC362D94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A3C9A-D4B3-A04B-89C8-DC11A4DE63C0}" type="datetimeFigureOut">
              <a:rPr lang="en-US" smtClean="0"/>
              <a:pPr/>
              <a:t>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4E217-146E-9A4A-98E4-98DDC362D94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A3C9A-D4B3-A04B-89C8-DC11A4DE63C0}" type="datetimeFigureOut">
              <a:rPr lang="en-US" smtClean="0"/>
              <a:pPr/>
              <a:t>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4E217-146E-9A4A-98E4-98DDC362D94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A3C9A-D4B3-A04B-89C8-DC11A4DE63C0}" type="datetimeFigureOut">
              <a:rPr lang="en-US" smtClean="0"/>
              <a:pPr/>
              <a:t>1/28/2015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4E217-146E-9A4A-98E4-98DDC362D94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A3C9A-D4B3-A04B-89C8-DC11A4DE63C0}" type="datetimeFigureOut">
              <a:rPr lang="en-US" smtClean="0"/>
              <a:pPr/>
              <a:t>1/28/2015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4E217-146E-9A4A-98E4-98DDC362D94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A3C9A-D4B3-A04B-89C8-DC11A4DE63C0}" type="datetimeFigureOut">
              <a:rPr lang="en-US" smtClean="0"/>
              <a:pPr/>
              <a:t>1/28/2015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4E217-146E-9A4A-98E4-98DDC362D94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A3C9A-D4B3-A04B-89C8-DC11A4DE63C0}" type="datetimeFigureOut">
              <a:rPr lang="en-US" smtClean="0"/>
              <a:pPr/>
              <a:t>1/28/2015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4E217-146E-9A4A-98E4-98DDC362D94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A3C9A-D4B3-A04B-89C8-DC11A4DE63C0}" type="datetimeFigureOut">
              <a:rPr lang="en-US" smtClean="0"/>
              <a:pPr/>
              <a:t>1/28/2015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4E217-146E-9A4A-98E4-98DDC362D94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A3C9A-D4B3-A04B-89C8-DC11A4DE63C0}" type="datetimeFigureOut">
              <a:rPr lang="en-US" smtClean="0"/>
              <a:pPr/>
              <a:t>1/28/2015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4E217-146E-9A4A-98E4-98DDC362D94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5A3C9A-D4B3-A04B-89C8-DC11A4DE63C0}" type="datetimeFigureOut">
              <a:rPr lang="en-US" smtClean="0"/>
              <a:pPr/>
              <a:t>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34E217-146E-9A4A-98E4-98DDC362D94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Kyaing</a:t>
            </a:r>
            <a:r>
              <a:rPr lang="en-US" dirty="0" smtClean="0"/>
              <a:t> Tong Energy Company Ltd.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9812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U Ye </a:t>
            </a:r>
            <a:r>
              <a:rPr lang="en-US" dirty="0" err="1" smtClean="0"/>
              <a:t>Naing</a:t>
            </a:r>
            <a:endParaRPr lang="en-US" dirty="0" smtClean="0"/>
          </a:p>
          <a:p>
            <a:r>
              <a:rPr lang="en-US" dirty="0" smtClean="0"/>
              <a:t>NEP Workshop on Off-Grid Electrification in Myanmar</a:t>
            </a:r>
          </a:p>
          <a:p>
            <a:r>
              <a:rPr lang="en-US" dirty="0" smtClean="0"/>
              <a:t>January 28-29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" y="69850"/>
            <a:ext cx="8953500" cy="67183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77800"/>
            <a:ext cx="8763000" cy="65024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850" y="177800"/>
            <a:ext cx="8750300" cy="65024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Sustainability Approach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395025"/>
          </a:xfrm>
        </p:spPr>
        <p:txBody>
          <a:bodyPr/>
          <a:lstStyle/>
          <a:p>
            <a:r>
              <a:rPr lang="en-US" dirty="0" smtClean="0"/>
              <a:t>Tariff collection</a:t>
            </a:r>
          </a:p>
          <a:p>
            <a:r>
              <a:rPr lang="en-US" dirty="0" smtClean="0"/>
              <a:t>Operation and maintenance</a:t>
            </a:r>
          </a:p>
          <a:p>
            <a:r>
              <a:rPr lang="en-US" dirty="0" smtClean="0"/>
              <a:t>Training the community users and operators</a:t>
            </a: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MG_575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100" y="127000"/>
            <a:ext cx="8559800" cy="6604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" y="69850"/>
            <a:ext cx="8953500" cy="67183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77800"/>
            <a:ext cx="8763000" cy="65024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850" y="177800"/>
            <a:ext cx="8750300" cy="65024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rmAutofit/>
          </a:bodyPr>
          <a:lstStyle/>
          <a:p>
            <a:r>
              <a:rPr lang="en-US" dirty="0" smtClean="0"/>
              <a:t>Served on National Electricity Board from 1962 – 1991. </a:t>
            </a:r>
          </a:p>
          <a:p>
            <a:r>
              <a:rPr lang="en-US" dirty="0" smtClean="0"/>
              <a:t>Micro hydro developer since 1991.</a:t>
            </a:r>
          </a:p>
          <a:p>
            <a:r>
              <a:rPr lang="en-US" dirty="0" smtClean="0"/>
              <a:t>In 2013, </a:t>
            </a:r>
            <a:r>
              <a:rPr lang="en-US" dirty="0" err="1" smtClean="0"/>
              <a:t>Kyaing</a:t>
            </a:r>
            <a:r>
              <a:rPr lang="en-US" dirty="0" smtClean="0"/>
              <a:t> Tong Energy Company Ltd. Formed from following companies:</a:t>
            </a:r>
          </a:p>
          <a:p>
            <a:pPr lvl="1"/>
            <a:r>
              <a:rPr lang="en-US" dirty="0" err="1" smtClean="0"/>
              <a:t>Kyi</a:t>
            </a:r>
            <a:r>
              <a:rPr lang="en-US" dirty="0" smtClean="0"/>
              <a:t> </a:t>
            </a:r>
            <a:r>
              <a:rPr lang="en-US" dirty="0" err="1" smtClean="0"/>
              <a:t>Thien</a:t>
            </a:r>
            <a:r>
              <a:rPr lang="en-US" dirty="0" smtClean="0"/>
              <a:t> &amp; Family Co. Ltd.</a:t>
            </a:r>
          </a:p>
          <a:p>
            <a:pPr lvl="1"/>
            <a:r>
              <a:rPr lang="en-US" dirty="0" err="1" smtClean="0"/>
              <a:t>Naung</a:t>
            </a:r>
            <a:r>
              <a:rPr lang="en-US" dirty="0" smtClean="0"/>
              <a:t> Tong Construction Co. Ltd.</a:t>
            </a:r>
          </a:p>
          <a:p>
            <a:pPr lvl="1"/>
            <a:r>
              <a:rPr lang="en-US" dirty="0" err="1" smtClean="0"/>
              <a:t>Loi</a:t>
            </a:r>
            <a:r>
              <a:rPr lang="en-US" dirty="0" smtClean="0"/>
              <a:t> </a:t>
            </a:r>
            <a:r>
              <a:rPr lang="en-US" dirty="0" err="1" smtClean="0"/>
              <a:t>Mwe</a:t>
            </a:r>
            <a:r>
              <a:rPr lang="en-US" dirty="0" smtClean="0"/>
              <a:t> Construction Co. Ltd.</a:t>
            </a:r>
          </a:p>
          <a:p>
            <a:pPr lvl="1"/>
            <a:r>
              <a:rPr lang="en-US" dirty="0" err="1" smtClean="0"/>
              <a:t>Sein</a:t>
            </a:r>
            <a:r>
              <a:rPr lang="en-US" dirty="0" smtClean="0"/>
              <a:t> Lin </a:t>
            </a:r>
            <a:r>
              <a:rPr lang="en-US" dirty="0" err="1" smtClean="0"/>
              <a:t>Kyi</a:t>
            </a:r>
            <a:r>
              <a:rPr lang="en-US" dirty="0" smtClean="0"/>
              <a:t> Mining Co. Ltd.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 of Hydro 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4525963"/>
          </a:xfrm>
        </p:spPr>
        <p:txBody>
          <a:bodyPr/>
          <a:lstStyle/>
          <a:p>
            <a:r>
              <a:rPr lang="en-US" dirty="0" smtClean="0"/>
              <a:t>Pico:   ~100 projects, including cascading, eastern Shan State</a:t>
            </a:r>
          </a:p>
          <a:p>
            <a:r>
              <a:rPr lang="en-US" dirty="0" smtClean="0"/>
              <a:t>Micro: ~10 projects, </a:t>
            </a:r>
          </a:p>
          <a:p>
            <a:r>
              <a:rPr lang="en-US" dirty="0" smtClean="0"/>
              <a:t>Mini:  ~6 projects, 250kW – 1000 kW</a:t>
            </a:r>
          </a:p>
          <a:p>
            <a:r>
              <a:rPr lang="en-US" dirty="0" smtClean="0"/>
              <a:t>Status:  Most all functioning.  If repair needed, we provide in-kind service.</a:t>
            </a:r>
          </a:p>
          <a:p>
            <a:r>
              <a:rPr lang="en-US" dirty="0" smtClean="0"/>
              <a:t>Central grid has not reached any of our projects.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G_570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43500" cy="6858000"/>
          </a:xfrm>
          <a:prstGeom prst="rect">
            <a:avLst/>
          </a:prstGeom>
        </p:spPr>
      </p:pic>
      <p:pic>
        <p:nvPicPr>
          <p:cNvPr id="6" name="Picture 5" descr="IMG_570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3501" y="3857625"/>
            <a:ext cx="4000500" cy="3000375"/>
          </a:xfrm>
          <a:prstGeom prst="rect">
            <a:avLst/>
          </a:prstGeom>
        </p:spPr>
      </p:pic>
      <p:pic>
        <p:nvPicPr>
          <p:cNvPr id="7" name="Picture 6" descr="IMG_5677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17713" y="0"/>
            <a:ext cx="5143500" cy="385762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Business Goals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/>
          </a:bodyPr>
          <a:lstStyle/>
          <a:p>
            <a:r>
              <a:rPr lang="en-US" dirty="0" smtClean="0"/>
              <a:t>Short term</a:t>
            </a:r>
          </a:p>
          <a:p>
            <a:pPr marL="342900" lvl="1" indent="-342900">
              <a:buNone/>
            </a:pPr>
            <a:r>
              <a:rPr lang="en-US" dirty="0" smtClean="0"/>
              <a:t>     Continuing micro </a:t>
            </a:r>
            <a:r>
              <a:rPr lang="en-US" dirty="0" smtClean="0"/>
              <a:t>and mini hydro power </a:t>
            </a:r>
            <a:r>
              <a:rPr lang="en-US" dirty="0" smtClean="0"/>
              <a:t>plants </a:t>
            </a:r>
            <a:r>
              <a:rPr lang="en-US" dirty="0" smtClean="0"/>
              <a:t>near </a:t>
            </a:r>
            <a:r>
              <a:rPr lang="en-US" dirty="0" err="1" smtClean="0"/>
              <a:t>Kyaing</a:t>
            </a:r>
            <a:r>
              <a:rPr lang="en-US" dirty="0" smtClean="0"/>
              <a:t>  Tong Eastern Shan State to supply near by un-electrified villages.</a:t>
            </a:r>
            <a:endParaRPr lang="en-US" dirty="0"/>
          </a:p>
          <a:p>
            <a:pPr marL="342900" lvl="1" indent="-342900">
              <a:buNone/>
            </a:pPr>
            <a:endParaRPr lang="en-US" dirty="0" smtClean="0"/>
          </a:p>
          <a:p>
            <a:r>
              <a:rPr lang="en-US" dirty="0" smtClean="0"/>
              <a:t>Long term </a:t>
            </a:r>
          </a:p>
          <a:p>
            <a:pPr marL="342900" lvl="1" indent="-342900"/>
            <a:r>
              <a:rPr lang="en-US" dirty="0" smtClean="0"/>
              <a:t>Supply electricity from hydro mini-grids to the whole of Eastern Shan State in </a:t>
            </a:r>
            <a:r>
              <a:rPr lang="en-US" dirty="0" err="1" smtClean="0"/>
              <a:t>Kyain</a:t>
            </a:r>
            <a:r>
              <a:rPr lang="en-US" dirty="0" smtClean="0"/>
              <a:t> Tong area.</a:t>
            </a:r>
          </a:p>
          <a:p>
            <a:pPr marL="342900" lvl="1" indent="-342900"/>
            <a:r>
              <a:rPr lang="en-US" dirty="0" smtClean="0"/>
              <a:t>Connect mini-grid to the central grid.		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Highlights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Kachin</a:t>
            </a:r>
            <a:r>
              <a:rPr lang="en-US" dirty="0"/>
              <a:t> </a:t>
            </a:r>
            <a:r>
              <a:rPr lang="en-US" dirty="0" smtClean="0"/>
              <a:t>State project, (50 kW)</a:t>
            </a:r>
          </a:p>
          <a:p>
            <a:pPr lvl="1"/>
            <a:r>
              <a:rPr lang="en-US" dirty="0" smtClean="0"/>
              <a:t>since 2005</a:t>
            </a:r>
          </a:p>
          <a:p>
            <a:r>
              <a:rPr lang="en-US" dirty="0" smtClean="0"/>
              <a:t>Nam Su I (500 kW) and Nam Su II (400 kW)</a:t>
            </a:r>
          </a:p>
          <a:p>
            <a:pPr lvl="1"/>
            <a:r>
              <a:rPr lang="en-US" dirty="0" smtClean="0"/>
              <a:t>Supplying electricity to 30 villages since 2010</a:t>
            </a:r>
          </a:p>
          <a:p>
            <a:r>
              <a:rPr lang="en-US" dirty="0" err="1" smtClean="0"/>
              <a:t>Namphoo</a:t>
            </a:r>
            <a:r>
              <a:rPr lang="en-US" dirty="0" smtClean="0"/>
              <a:t> (200x2 kW) </a:t>
            </a:r>
          </a:p>
          <a:p>
            <a:pPr lvl="1"/>
            <a:r>
              <a:rPr lang="en-US" dirty="0" smtClean="0"/>
              <a:t>Supplying electricity to 10 villages since 2015</a:t>
            </a:r>
          </a:p>
          <a:p>
            <a:pPr lvl="1"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150" y="76200"/>
            <a:ext cx="8521700" cy="67056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600" y="152400"/>
            <a:ext cx="8940800" cy="65532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MG_575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43500" cy="685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500" y="0"/>
            <a:ext cx="5143500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245</Words>
  <Application>Microsoft Office PowerPoint</Application>
  <PresentationFormat>On-screen Show (4:3)</PresentationFormat>
  <Paragraphs>37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Kyaing Tong Energy Company Ltd.</vt:lpstr>
      <vt:lpstr>Background</vt:lpstr>
      <vt:lpstr>Overview of Hydro Work</vt:lpstr>
      <vt:lpstr>Slide 4</vt:lpstr>
      <vt:lpstr>Business Goals</vt:lpstr>
      <vt:lpstr>Highlights</vt:lpstr>
      <vt:lpstr>Slide 7</vt:lpstr>
      <vt:lpstr>Slide 8</vt:lpstr>
      <vt:lpstr>Slide 9</vt:lpstr>
      <vt:lpstr>Slide 10</vt:lpstr>
      <vt:lpstr>Slide 11</vt:lpstr>
      <vt:lpstr>Slide 12</vt:lpstr>
      <vt:lpstr>Sustainability Approach</vt:lpstr>
      <vt:lpstr>Slide 14</vt:lpstr>
      <vt:lpstr>Slide 15</vt:lpstr>
      <vt:lpstr>Slide 16</vt:lpstr>
      <vt:lpstr>Slide 17</vt:lpstr>
      <vt:lpstr>Slide 18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Michael Spolum</dc:creator>
  <cp:lastModifiedBy>Dipti Vaghela</cp:lastModifiedBy>
  <cp:revision>5</cp:revision>
  <dcterms:created xsi:type="dcterms:W3CDTF">2015-01-28T06:35:18Z</dcterms:created>
  <dcterms:modified xsi:type="dcterms:W3CDTF">2015-01-28T07:48:17Z</dcterms:modified>
</cp:coreProperties>
</file>